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4" r:id="rId2"/>
    <p:sldId id="397" r:id="rId3"/>
    <p:sldId id="395" r:id="rId4"/>
    <p:sldId id="396" r:id="rId5"/>
    <p:sldId id="383" r:id="rId6"/>
    <p:sldId id="328" r:id="rId7"/>
    <p:sldId id="373" r:id="rId8"/>
    <p:sldId id="372" r:id="rId9"/>
    <p:sldId id="393" r:id="rId10"/>
    <p:sldId id="378" r:id="rId11"/>
    <p:sldId id="384" r:id="rId12"/>
    <p:sldId id="398" r:id="rId13"/>
    <p:sldId id="369" r:id="rId14"/>
  </p:sldIdLst>
  <p:sldSz cx="12192000" cy="6858000"/>
  <p:notesSz cx="7102475" cy="102346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559" autoAdjust="0"/>
  </p:normalViewPr>
  <p:slideViewPr>
    <p:cSldViewPr>
      <p:cViewPr varScale="1">
        <p:scale>
          <a:sx n="82" d="100"/>
          <a:sy n="82" d="100"/>
        </p:scale>
        <p:origin x="643" y="7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algn="r" rtl="0"/>
            <a:fld id="{286B362F-EEAF-4BA4-9F5C-F7D573AD30CB}" type="datetime1">
              <a:rPr lang="fr-FR" smtClean="0"/>
              <a:pPr algn="r" rtl="0"/>
              <a:t>15/06/2020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4023093" y="9721108"/>
            <a:ext cx="3077739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algn="r" rtl="0"/>
            <a:fld id="{7BAE14B8-3CC9-472D-9BC5-A84D80684DE2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rtl="0">
              <a:defRPr sz="1300"/>
            </a:lvl1pPr>
          </a:lstStyle>
          <a:p>
            <a:fld id="{3AA8DE6A-9E7E-4C9F-B8BB-D9FE153B75BB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3454182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4023093" y="9721108"/>
            <a:ext cx="3077739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algn="r"/>
            <a:fld id="{7FB667E1-E601-4AAF-B95C-B25720D70A60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-6899" y="1713353"/>
            <a:ext cx="12190497" cy="4220974"/>
          </a:xfrm>
          <a:solidFill>
            <a:srgbClr val="D5D5D5"/>
          </a:solidFill>
        </p:spPr>
        <p:txBody>
          <a:bodyPr vert="horz" lIns="0" tIns="108000" rIns="0" bIns="288000" rtlCol="0" anchor="ctr">
            <a:normAutofit/>
          </a:bodyPr>
          <a:lstStyle>
            <a:lvl1pPr marL="182563" indent="-182563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-6002" y="0"/>
            <a:ext cx="12204900" cy="1700808"/>
            <a:chOff x="-6002" y="0"/>
            <a:chExt cx="12204900" cy="1700808"/>
          </a:xfrm>
        </p:grpSpPr>
        <p:sp>
          <p:nvSpPr>
            <p:cNvPr id="8" name="Rectangle 3"/>
            <p:cNvSpPr/>
            <p:nvPr userDrawn="1"/>
          </p:nvSpPr>
          <p:spPr bwMode="ltGray">
            <a:xfrm>
              <a:off x="-6002" y="0"/>
              <a:ext cx="12204900" cy="17008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3" name="Rectangle 5"/>
            <p:cNvSpPr/>
            <p:nvPr userDrawn="1"/>
          </p:nvSpPr>
          <p:spPr bwMode="white">
            <a:xfrm>
              <a:off x="3174" y="1052736"/>
              <a:ext cx="12188826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4" name="Rectangle 5"/>
            <p:cNvSpPr/>
            <p:nvPr userDrawn="1"/>
          </p:nvSpPr>
          <p:spPr bwMode="white">
            <a:xfrm>
              <a:off x="-136" y="1052736"/>
              <a:ext cx="684000" cy="762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695400" y="1141482"/>
            <a:ext cx="10801199" cy="559325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 cap="none" baseline="0">
                <a:solidFill>
                  <a:schemeClr val="accent6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" name="Titre 1"/>
          <p:cNvSpPr>
            <a:spLocks noGrp="1"/>
          </p:cNvSpPr>
          <p:nvPr userDrawn="1">
            <p:ph type="ctrTitle"/>
          </p:nvPr>
        </p:nvSpPr>
        <p:spPr>
          <a:xfrm>
            <a:off x="695400" y="165581"/>
            <a:ext cx="10801200" cy="815147"/>
          </a:xfrm>
        </p:spPr>
        <p:txBody>
          <a:bodyPr rtlCol="0" anchor="ctr">
            <a:normAutofit/>
          </a:bodyPr>
          <a:lstStyle>
            <a:lvl1pPr algn="l" rtl="0">
              <a:defRPr sz="44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5228" y="5934327"/>
            <a:ext cx="12197230" cy="918411"/>
            <a:chOff x="-5228" y="5934327"/>
            <a:chExt cx="12197230" cy="918411"/>
          </a:xfrm>
        </p:grpSpPr>
        <p:grpSp>
          <p:nvGrpSpPr>
            <p:cNvPr id="5" name="Groupe 4"/>
            <p:cNvGrpSpPr/>
            <p:nvPr userDrawn="1"/>
          </p:nvGrpSpPr>
          <p:grpSpPr>
            <a:xfrm>
              <a:off x="-5228" y="5934327"/>
              <a:ext cx="12197230" cy="918411"/>
              <a:chOff x="-5228" y="5934327"/>
              <a:chExt cx="12197230" cy="918411"/>
            </a:xfrm>
          </p:grpSpPr>
          <p:sp>
            <p:nvSpPr>
              <p:cNvPr id="4" name="Rectangle 3"/>
              <p:cNvSpPr/>
              <p:nvPr/>
            </p:nvSpPr>
            <p:spPr bwMode="ltGray">
              <a:xfrm>
                <a:off x="0" y="5934327"/>
                <a:ext cx="12192002" cy="9184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</p:txBody>
          </p:sp>
          <p:sp>
            <p:nvSpPr>
              <p:cNvPr id="6" name="Rectangle 5"/>
              <p:cNvSpPr/>
              <p:nvPr/>
            </p:nvSpPr>
            <p:spPr bwMode="white">
              <a:xfrm>
                <a:off x="-5228" y="5934327"/>
                <a:ext cx="12188826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384" y="6093296"/>
              <a:ext cx="193976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accel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>
        <p:tmplLst>
          <p:tmpl lvl="1">
            <p:tnLst>
              <p:par>
                <p:cTn presetID="2" presetClass="entr" presetSubtype="8" accel="5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3BF8A7-02EB-495D-9AAB-5EBFB04026EB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695399" y="1297053"/>
            <a:ext cx="11027989" cy="5156283"/>
          </a:xfrm>
          <a:solidFill>
            <a:srgbClr val="D5D5D5"/>
          </a:solidFill>
        </p:spPr>
        <p:txBody>
          <a:bodyPr vert="horz" lIns="0" tIns="108000" rIns="0" bIns="288000" rtlCol="0" anchor="ctr">
            <a:normAutofit/>
          </a:bodyPr>
          <a:lstStyle>
            <a:lvl1pPr marL="182563" indent="-182563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6125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99" y="188641"/>
            <a:ext cx="9289033" cy="914506"/>
          </a:xfrm>
        </p:spPr>
        <p:txBody>
          <a:bodyPr rtlCol="0" anchor="ctr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5399" y="3569115"/>
            <a:ext cx="3528393" cy="28122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4213" y="1340768"/>
            <a:ext cx="7229176" cy="504056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BF3B88-2348-4C1A-8AB1-976A2A259C5B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695398" y="1340768"/>
            <a:ext cx="3528394" cy="19907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0% -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1F48A58-A41F-44B2-BA32-257D5755AC5A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695398" y="1343664"/>
            <a:ext cx="5400602" cy="5109672"/>
          </a:xfrm>
          <a:solidFill>
            <a:srgbClr val="D5D5D5"/>
          </a:solidFill>
        </p:spPr>
        <p:txBody>
          <a:bodyPr vert="horz" wrap="none" lIns="0" tIns="216000" rIns="0" bIns="288000" rtlCol="0" anchor="ctr" anchorCtr="1">
            <a:noAutofit/>
          </a:bodyPr>
          <a:lstStyle>
            <a:lvl1pPr marL="285750" indent="-285750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6372289" y="1343664"/>
            <a:ext cx="5385113" cy="5109672"/>
          </a:xfrm>
          <a:solidFill>
            <a:srgbClr val="D5D5D5"/>
          </a:solidFill>
        </p:spPr>
        <p:txBody>
          <a:bodyPr vert="horz" wrap="none" lIns="0" tIns="216000" rIns="0" bIns="288000" rtlCol="0" anchor="ctr" anchorCtr="1">
            <a:noAutofit/>
          </a:bodyPr>
          <a:lstStyle>
            <a:lvl1pPr marL="182563" indent="-182563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323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vign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695398" y="1343664"/>
            <a:ext cx="3600402" cy="2013328"/>
          </a:xfrm>
          <a:solidFill>
            <a:srgbClr val="D5D5D5"/>
          </a:solidFill>
        </p:spPr>
        <p:txBody>
          <a:bodyPr vert="horz" wrap="none" lIns="0" tIns="216000" rIns="0" bIns="288000" rtlCol="0" anchor="ctr" anchorCtr="1">
            <a:noAutofit/>
          </a:bodyPr>
          <a:lstStyle>
            <a:lvl1pPr marL="285750" indent="-285750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2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8201002" y="1343664"/>
            <a:ext cx="3600402" cy="2013328"/>
          </a:xfrm>
          <a:solidFill>
            <a:srgbClr val="D5D5D5"/>
          </a:solidFill>
        </p:spPr>
        <p:txBody>
          <a:bodyPr vert="horz" wrap="none" lIns="0" tIns="216000" rIns="0" bIns="288000" rtlCol="0" anchor="ctr" anchorCtr="1">
            <a:noAutofit/>
          </a:bodyPr>
          <a:lstStyle>
            <a:lvl1pPr marL="285750" indent="-285750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afbeelding 6"/>
          <p:cNvSpPr>
            <a:spLocks noGrp="1"/>
          </p:cNvSpPr>
          <p:nvPr>
            <p:ph type="pic" sz="quarter" idx="16" hasCustomPrompt="1"/>
          </p:nvPr>
        </p:nvSpPr>
        <p:spPr>
          <a:xfrm>
            <a:off x="4448200" y="1347377"/>
            <a:ext cx="3600402" cy="2013328"/>
          </a:xfrm>
          <a:solidFill>
            <a:srgbClr val="D5D5D5"/>
          </a:solidFill>
        </p:spPr>
        <p:txBody>
          <a:bodyPr vert="horz" wrap="none" lIns="0" tIns="216000" rIns="0" bIns="288000" rtlCol="0" anchor="ctr" anchorCtr="1">
            <a:noAutofit/>
          </a:bodyPr>
          <a:lstStyle>
            <a:lvl1pPr marL="285750" indent="-285750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6BAF184-14AE-4B16-A1F3-BF0E3A929FF8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95398" y="3501008"/>
            <a:ext cx="11106006" cy="288032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4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C2F4B-BE48-4237-BE3F-AD4D7FEF225F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1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6"/>
          <p:cNvSpPr/>
          <p:nvPr userDrawn="1"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BFB45679-EB92-452C-9C5B-FE60E2F0DEC5}" type="datetime1">
              <a:rPr lang="fr-FR" smtClean="0"/>
              <a:pPr algn="r"/>
              <a:t>15/06/2020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n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3"/>
          <p:cNvSpPr/>
          <p:nvPr userDrawn="1"/>
        </p:nvSpPr>
        <p:spPr bwMode="ltGray">
          <a:xfrm>
            <a:off x="-2" y="5301208"/>
            <a:ext cx="12192002" cy="15567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Rectangle 3"/>
          <p:cNvSpPr/>
          <p:nvPr userDrawn="1"/>
        </p:nvSpPr>
        <p:spPr bwMode="ltGray">
          <a:xfrm>
            <a:off x="-2" y="0"/>
            <a:ext cx="12192002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04" y="2420888"/>
            <a:ext cx="46554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de remplacemen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6"/>
          <p:cNvSpPr/>
          <p:nvPr userDrawn="1"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 7"/>
          <p:cNvSpPr/>
          <p:nvPr userDrawn="1"/>
        </p:nvSpPr>
        <p:spPr bwMode="ltGray">
          <a:xfrm>
            <a:off x="0" y="0"/>
            <a:ext cx="4873752" cy="6582374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892" y="260648"/>
            <a:ext cx="6360496" cy="6192688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8BBF07CD-8644-46AD-965F-D619D1BA5259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7" name="Rectangle 5"/>
          <p:cNvSpPr/>
          <p:nvPr userDrawn="1"/>
        </p:nvSpPr>
        <p:spPr bwMode="white">
          <a:xfrm rot="5400000">
            <a:off x="-3263870" y="3263869"/>
            <a:ext cx="6582374" cy="5463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12147847" y="5450400"/>
            <a:ext cx="50503" cy="11721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0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6"/>
          <p:cNvSpPr/>
          <p:nvPr userDrawn="1"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 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7313738" y="6618950"/>
            <a:ext cx="3769569" cy="2390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2" name="Rectangle 5"/>
          <p:cNvSpPr/>
          <p:nvPr userDrawn="1"/>
        </p:nvSpPr>
        <p:spPr bwMode="white">
          <a:xfrm rot="5400000">
            <a:off x="8724900" y="3389594"/>
            <a:ext cx="6858000" cy="76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8976320" y="6268543"/>
            <a:ext cx="2303792" cy="5025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 du texte du masque - </a:t>
            </a:r>
            <a:fld id="{ADE0DC0A-D97E-421C-83F4-C25A845B670F}" type="datetime5">
              <a:rPr lang="fr-FR" smtClean="0"/>
              <a:pPr lvl="0"/>
              <a:t>27-sept.-19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15414" y="1484784"/>
            <a:ext cx="10561173" cy="44644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 b="1">
                <a:solidFill>
                  <a:schemeClr val="accent6"/>
                </a:solidFill>
              </a:defRPr>
            </a:lvl1pPr>
            <a:lvl2pPr>
              <a:spcBef>
                <a:spcPts val="0"/>
              </a:spcBef>
              <a:defRPr b="1">
                <a:solidFill>
                  <a:srgbClr val="007B32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2639616" y="6330960"/>
            <a:ext cx="6048000" cy="33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72597" y="6381329"/>
            <a:ext cx="5575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26999764-640B-4955-B55C-BB43F14C8C8E}" type="slidenum">
              <a:rPr lang="fr-FR" sz="1200" b="1">
                <a:solidFill>
                  <a:prstClr val="white">
                    <a:lumMod val="50000"/>
                  </a:prstClr>
                </a:solidFill>
              </a:rPr>
              <a:pPr algn="ctr"/>
              <a:t>‹N°›</a:t>
            </a:fld>
            <a:endParaRPr lang="fr-FR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1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399" y="1340768"/>
            <a:ext cx="11027989" cy="5040560"/>
          </a:xfrm>
        </p:spPr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B9BF78-ECA9-4651-A22C-5D06CD198037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99" y="1143000"/>
            <a:ext cx="11027989" cy="2667000"/>
          </a:xfrm>
        </p:spPr>
        <p:txBody>
          <a:bodyPr rtlCol="0" anchor="ctr">
            <a:normAutofit/>
          </a:bodyPr>
          <a:lstStyle>
            <a:lvl1pPr algn="ctr" rtl="0">
              <a:defRPr sz="4800" b="1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690" y="3810000"/>
            <a:ext cx="11042698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accent6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50D7BF-D5C7-4556-80CB-A6052C881B40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de rem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95399" y="1143000"/>
            <a:ext cx="11027989" cy="2667000"/>
          </a:xfrm>
        </p:spPr>
        <p:txBody>
          <a:bodyPr rtlCol="0" anchor="ctr">
            <a:normAutofit/>
          </a:bodyPr>
          <a:lstStyle>
            <a:lvl1pPr algn="ctr" rtl="0">
              <a:defRPr sz="4800" b="1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95398" y="3870176"/>
            <a:ext cx="11027989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accent6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9" name="Rectangle 5"/>
          <p:cNvSpPr/>
          <p:nvPr userDrawn="1"/>
        </p:nvSpPr>
        <p:spPr bwMode="white">
          <a:xfrm>
            <a:off x="-2168" y="5652734"/>
            <a:ext cx="12189600" cy="76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 5"/>
          <p:cNvSpPr/>
          <p:nvPr userDrawn="1"/>
        </p:nvSpPr>
        <p:spPr bwMode="white">
          <a:xfrm>
            <a:off x="-2168" y="5728934"/>
            <a:ext cx="12188826" cy="11264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3923556" y="6618950"/>
            <a:ext cx="7159752" cy="23774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13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695399" y="6618950"/>
            <a:ext cx="960120" cy="23774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FCD4A7-A814-4E7D-9526-3B37C6F79E98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14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1083308" y="6618950"/>
            <a:ext cx="640080" cy="23774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0ECE5F2-81AA-4605-B028-6FBA391056AF}" type="slidenum">
              <a:rPr lang="fr-FR" smtClean="0"/>
              <a:pPr algn="r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43402"/>
            <a:ext cx="19397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5399" y="1412776"/>
            <a:ext cx="5217721" cy="496855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412776"/>
            <a:ext cx="5444508" cy="496855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8B360E-EF1C-4BE5-9C8F-4AD9B496FFBD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A0ECE5F2-81AA-4605-B028-6FBA391056AF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95399" y="1340768"/>
            <a:ext cx="5400000" cy="810593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5398" y="2276872"/>
            <a:ext cx="5400000" cy="410445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3388" y="1340768"/>
            <a:ext cx="5400000" cy="810593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3388" y="2276872"/>
            <a:ext cx="5400000" cy="410445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9E2FBB-8AB5-4DD3-B5BF-9C7AB0F8BF94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95398" y="188640"/>
            <a:ext cx="9217024" cy="864096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©Interfel 2020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6A0FA3-82F5-4631-9113-8C49F919A74B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95399" y="1340768"/>
            <a:ext cx="11027990" cy="504056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0BD3B04-4EC2-4B83-9BAE-15A01670B9AC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151784" y="1297052"/>
            <a:ext cx="7571604" cy="515628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695399" y="1297053"/>
            <a:ext cx="3228157" cy="5156283"/>
          </a:xfrm>
          <a:solidFill>
            <a:srgbClr val="D5D5D5"/>
          </a:solidFill>
        </p:spPr>
        <p:txBody>
          <a:bodyPr vert="horz" lIns="0" tIns="108000" rIns="0" bIns="288000" rtlCol="0" anchor="ctr">
            <a:normAutofit/>
          </a:bodyPr>
          <a:lstStyle>
            <a:lvl1pPr marL="182563" indent="-182563" algn="ctr">
              <a:buFont typeface="Arial" panose="020B0604020202020204" pitchFamily="34" charset="0"/>
              <a:buNone/>
              <a:defRPr lang="nl-NL" baseline="0" dirty="0"/>
            </a:lvl1pPr>
          </a:lstStyle>
          <a:p>
            <a:pPr marL="0" lvl="0" indent="0" algn="ctr">
              <a:lnSpc>
                <a:spcPct val="200000"/>
              </a:lnSpc>
            </a:pPr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3182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DF09424-14EE-4D01-ADF8-608AEA4DE770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572884" y="1297052"/>
            <a:ext cx="7472096" cy="5156284"/>
          </a:xfrm>
          <a:solidFill>
            <a:srgbClr val="D5D5D5"/>
          </a:solidFill>
        </p:spPr>
        <p:txBody>
          <a:bodyPr tIns="108000" bIns="288000" anchor="ctr"/>
          <a:lstStyle>
            <a:lvl1pPr marL="0" indent="0" algn="ctr">
              <a:lnSpc>
                <a:spcPct val="200000"/>
              </a:lnSpc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28248" y="1297052"/>
            <a:ext cx="3395140" cy="515628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2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 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695400" y="188640"/>
            <a:ext cx="92170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95399" y="1340768"/>
            <a:ext cx="11027989" cy="5014312"/>
          </a:xfrm>
          <a:prstGeom prst="rect">
            <a:avLst/>
          </a:prstGeom>
        </p:spPr>
        <p:txBody>
          <a:bodyPr vert="horz" lIns="91440" tIns="46800" rIns="91440" bIns="45720" rtlCol="0" anchor="t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23556" y="6618950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©Interfel 2020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95399" y="6618950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9D9DCA96-87F9-46F3-ADA1-7E3A452CB63E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1083308" y="6618950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CA8D9AD5-F248-4919-864A-CFD76CC027D6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0" name="Rectangle 5"/>
          <p:cNvSpPr/>
          <p:nvPr userDrawn="1"/>
        </p:nvSpPr>
        <p:spPr bwMode="white">
          <a:xfrm>
            <a:off x="3174" y="1052736"/>
            <a:ext cx="1218882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bk object 16"/>
          <p:cNvSpPr/>
          <p:nvPr userDrawn="1"/>
        </p:nvSpPr>
        <p:spPr>
          <a:xfrm>
            <a:off x="12147847" y="5450400"/>
            <a:ext cx="50503" cy="117211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0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 5"/>
          <p:cNvSpPr/>
          <p:nvPr userDrawn="1"/>
        </p:nvSpPr>
        <p:spPr bwMode="white">
          <a:xfrm>
            <a:off x="-136" y="1052736"/>
            <a:ext cx="684000" cy="76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888" y="230853"/>
            <a:ext cx="19397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65" r:id="rId8"/>
    <p:sldLayoutId id="2147483667" r:id="rId9"/>
    <p:sldLayoutId id="2147483664" r:id="rId10"/>
    <p:sldLayoutId id="2147483656" r:id="rId11"/>
    <p:sldLayoutId id="2147483668" r:id="rId12"/>
    <p:sldLayoutId id="2147483672" r:id="rId13"/>
    <p:sldLayoutId id="2147483669" r:id="rId14"/>
    <p:sldLayoutId id="2147483655" r:id="rId15"/>
    <p:sldLayoutId id="2147483666" r:id="rId16"/>
    <p:sldLayoutId id="2147483663" r:id="rId17"/>
    <p:sldLayoutId id="2147483657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3147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Tx/>
        <a:buBlip>
          <a:blip r:embed="rId23"/>
        </a:buBlip>
        <a:defRPr lang="fr-FR" sz="20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SzPct val="80000"/>
        <a:buFontTx/>
        <a:buBlip>
          <a:blip r:embed="rId24"/>
        </a:buBlip>
        <a:defRPr lang="fr-FR" sz="20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SzPct val="80000"/>
        <a:buFontTx/>
        <a:buBlip>
          <a:blip r:embed="rId25"/>
        </a:buBlip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91590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anose="05000000000000000000" pitchFamily="2" charset="2"/>
        <a:buChar char="§"/>
        <a:defRPr lang="fr-FR" sz="18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611630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anose="05000000000000000000" pitchFamily="2" charset="2"/>
        <a:buChar char="§"/>
        <a:defRPr lang="fr-FR" sz="18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1931670" indent="-28575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r-FR" sz="14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251710" indent="-28575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r-FR" sz="14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28575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r-FR" sz="14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891790" indent="-28575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r-FR" sz="1400" kern="1200" baseline="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instagram.com/konbini/?hl=fr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instagram.com/merouan_topchef/?hl=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konbini.com/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hellokids.com/c_61922/concours/la-fete-des-fruits-interfel/bienvenue-a-la-fete-des-fruits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lesfruitsetlegumesfrais.com/_upload/ressources/presse/20200604_interfel_cp-fflf2020_a4_web_05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eriel-interfel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youtube.com/playlist?list=PLFjNgRxpo55PCEXlSRZuzxX7q5W7utRr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jJ85mqjDdI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rldefense.com/v3/__https:/www.instagram.com/nicookyoutube/__;!!IHJ3XrWN4X8!ZrtVtzDwIeKdCdl9oj4CLUf3iuObsujasLdfvz35JEKsFzpsexgcrwPtkW2_C9AHlZeccw36RFE$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urldefense.com/v3/__https:/www.instagram.com/babyatoutprix/__;!!IHJ3XrWN4X8!aByuvnu_iOei065jXZe8Bfb2MIFMH9u-rCRgXf-DKM8sb0fGKVr6Yard0rtAF1KB5Ry__z3fXA$" TargetMode="External"/><Relationship Id="rId7" Type="http://schemas.openxmlformats.org/officeDocument/2006/relationships/hyperlink" Target="https://urldefense.com/v3/__https:/www.instagram.com/journaldunemamanytb/__;!!IHJ3XrWN4X8!ZrtVtzDwIeKdCdl9oj4CLUf3iuObsujasLdfvz35JEKsFzpsexgcrwPtkW2_C9AHlZecDU-0KGc$" TargetMode="External"/><Relationship Id="rId12" Type="http://schemas.openxmlformats.org/officeDocument/2006/relationships/hyperlink" Target="https://www.instagram.com/ma.tribu.et.moi/?hl=fr" TargetMode="External"/><Relationship Id="rId2" Type="http://schemas.openxmlformats.org/officeDocument/2006/relationships/image" Target="../media/image2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www.instagram.com/maviedepapagay/__;!!IHJ3XrWN4X8!ZrtVtzDwIeKdCdl9oj4CLUf3iuObsujasLdfvz35JEKsFzpsexgcrwPtkW2_C9AHlZecc4kWhpo$" TargetMode="External"/><Relationship Id="rId11" Type="http://schemas.openxmlformats.org/officeDocument/2006/relationships/hyperlink" Target="Tabouencuisine" TargetMode="External"/><Relationship Id="rId5" Type="http://schemas.openxmlformats.org/officeDocument/2006/relationships/hyperlink" Target="https://urldefense.com/v3/__https:/www.instagram.com/roxane.lmp/?hl=fr__;!!IHJ3XrWN4X8!ZrtVtzDwIeKdCdl9oj4CLUf3iuObsujasLdfvz35JEKsFzpsexgcrwPtkW2_C9AHlZecC14qr6g$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www.instagram.com/sarahlexploratrice" TargetMode="External"/><Relationship Id="rId4" Type="http://schemas.openxmlformats.org/officeDocument/2006/relationships/hyperlink" Target="https://urldefense.com/v3/__https:/www.instagram.com/babychoufamily.fr/?hl=fr__;!!IHJ3XrWN4X8!ZrtVtzDwIeKdCdl9oj4CLUf3iuObsujasLdfvz35JEKsFzpsexgcrwPtkW2_C9AHlZecZQYzozc$" TargetMode="External"/><Relationship Id="rId9" Type="http://schemas.openxmlformats.org/officeDocument/2006/relationships/hyperlink" Target="https://urldefense.com/v3/__https:/www.instagram.com/samueletgaspard/__;!!IHJ3XrWN4X8!ZrtVtzDwIeKdCdl9oj4CLUf3iuObsujasLdfvz35JEKsFzpsexgcrwPtkW2_C9AHlZecv-eB9qw$" TargetMode="Externa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216" y="5301208"/>
            <a:ext cx="10801199" cy="559325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Du 12 au 21 juin 2020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95400" y="165581"/>
            <a:ext cx="10801200" cy="81514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B050"/>
                </a:solidFill>
                <a:cs typeface="Calibri" panose="020F0502020204030204" pitchFamily="34" charset="0"/>
              </a:rPr>
              <a:t>La fête des fruits et légumes frais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227" y="1268760"/>
            <a:ext cx="3989176" cy="39454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13294" y="5013176"/>
            <a:ext cx="3451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#FFLF2020</a:t>
            </a:r>
          </a:p>
        </p:txBody>
      </p:sp>
    </p:spTree>
    <p:extLst>
      <p:ext uri="{BB962C8B-B14F-4D97-AF65-F5344CB8AC3E}">
        <p14:creationId xmlns:p14="http://schemas.microsoft.com/office/powerpoint/2010/main" val="35894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705008" y="1317545"/>
            <a:ext cx="9217024" cy="5043816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 err="1"/>
              <a:t>Konbini</a:t>
            </a:r>
            <a:r>
              <a:rPr lang="en-US" b="1" dirty="0"/>
              <a:t> : Pimp my F&amp;L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/>
              <a:t>Pimper</a:t>
            </a:r>
            <a:r>
              <a:rPr lang="en-US" sz="1800" dirty="0"/>
              <a:t> les fruits et legumes pour </a:t>
            </a:r>
            <a:r>
              <a:rPr lang="en-US" sz="1800" dirty="0" err="1"/>
              <a:t>l’apéro</a:t>
            </a:r>
            <a:r>
              <a:rPr lang="en-US" sz="1800" dirty="0"/>
              <a:t> avec de </a:t>
            </a:r>
            <a:r>
              <a:rPr lang="en-US" sz="1800" dirty="0" err="1"/>
              <a:t>nouvelles</a:t>
            </a:r>
            <a:r>
              <a:rPr lang="en-US" sz="1800" dirty="0"/>
              <a:t> </a:t>
            </a:r>
            <a:r>
              <a:rPr lang="en-US" sz="1800" dirty="0" err="1"/>
              <a:t>recettes</a:t>
            </a:r>
            <a:r>
              <a:rPr lang="en-US" sz="1800" dirty="0"/>
              <a:t>, </a:t>
            </a:r>
            <a:r>
              <a:rPr lang="en-US" sz="1800" dirty="0" err="1"/>
              <a:t>puis</a:t>
            </a:r>
            <a:r>
              <a:rPr lang="en-US" sz="1800" dirty="0"/>
              <a:t> incitation à la </a:t>
            </a:r>
            <a:r>
              <a:rPr lang="en-US" sz="1800" dirty="0" err="1"/>
              <a:t>communauté</a:t>
            </a:r>
            <a:r>
              <a:rPr lang="en-US" sz="1800" dirty="0"/>
              <a:t> de </a:t>
            </a:r>
            <a:r>
              <a:rPr lang="en-US" sz="1800" dirty="0" err="1"/>
              <a:t>partager</a:t>
            </a:r>
            <a:r>
              <a:rPr lang="en-US" sz="1800" dirty="0"/>
              <a:t> </a:t>
            </a:r>
            <a:r>
              <a:rPr lang="en-US" sz="1800" dirty="0" err="1"/>
              <a:t>leur</a:t>
            </a:r>
            <a:r>
              <a:rPr lang="en-US" sz="1800" dirty="0"/>
              <a:t> creation !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Un </a:t>
            </a:r>
            <a:r>
              <a:rPr lang="en-US" sz="1800" dirty="0" err="1"/>
              <a:t>invité</a:t>
            </a:r>
            <a:r>
              <a:rPr lang="en-US" sz="1800" dirty="0"/>
              <a:t> </a:t>
            </a:r>
            <a:r>
              <a:rPr lang="en-US" sz="1800" dirty="0" err="1"/>
              <a:t>reconnu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faire les </a:t>
            </a:r>
            <a:r>
              <a:rPr lang="en-US" sz="1800" dirty="0" err="1"/>
              <a:t>recettes</a:t>
            </a:r>
            <a:r>
              <a:rPr lang="en-US" sz="1800" dirty="0"/>
              <a:t>, </a:t>
            </a:r>
            <a:r>
              <a:rPr lang="en-US" sz="1800" dirty="0" err="1">
                <a:hlinkClick r:id="rId2"/>
              </a:rPr>
              <a:t>Merouan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Bounekraf</a:t>
            </a:r>
            <a:r>
              <a:rPr lang="en-US" sz="1800" dirty="0"/>
              <a:t> de la </a:t>
            </a:r>
            <a:r>
              <a:rPr lang="en-US" sz="1800" dirty="0" err="1"/>
              <a:t>saison</a:t>
            </a:r>
            <a:r>
              <a:rPr lang="en-US" sz="1800" dirty="0"/>
              <a:t> 2018 de Top Chef.  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 </a:t>
            </a:r>
            <a:r>
              <a:rPr lang="en-US" sz="2800" b="1" dirty="0"/>
              <a:t>Formats</a:t>
            </a:r>
            <a:r>
              <a:rPr lang="en-US" sz="2800" dirty="0"/>
              <a:t> : </a:t>
            </a:r>
          </a:p>
          <a:p>
            <a:pPr lvl="1"/>
            <a:r>
              <a:rPr lang="en-US" sz="2400" dirty="0"/>
              <a:t>4 stories </a:t>
            </a:r>
            <a:r>
              <a:rPr lang="en-US" sz="2400" dirty="0">
                <a:hlinkClick r:id="rId3"/>
              </a:rPr>
              <a:t>Instagram </a:t>
            </a:r>
            <a:r>
              <a:rPr lang="en-US" sz="2400" dirty="0"/>
              <a:t>avec 3 </a:t>
            </a:r>
            <a:r>
              <a:rPr lang="en-US" sz="2400" dirty="0" err="1"/>
              <a:t>panneaux</a:t>
            </a:r>
            <a:endParaRPr lang="en-US" sz="2400" dirty="0"/>
          </a:p>
          <a:p>
            <a:pPr lvl="1"/>
            <a:r>
              <a:rPr lang="fr-FR" sz="2400" dirty="0"/>
              <a:t>2 articles sur </a:t>
            </a:r>
            <a:r>
              <a:rPr lang="fr-FR" sz="2400" dirty="0">
                <a:hlinkClick r:id="rId4"/>
              </a:rPr>
              <a:t>konbini.com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800" b="1" dirty="0"/>
              <a:t>Performances</a:t>
            </a:r>
            <a:r>
              <a:rPr lang="en-US" sz="2800" dirty="0"/>
              <a:t> : </a:t>
            </a:r>
          </a:p>
          <a:p>
            <a:pPr lvl="1"/>
            <a:r>
              <a:rPr lang="fr-FR" sz="2400" dirty="0"/>
              <a:t>2,5M de contacts</a:t>
            </a:r>
            <a:endParaRPr lang="en-US" sz="2400" dirty="0"/>
          </a:p>
        </p:txBody>
      </p:sp>
      <p:pic>
        <p:nvPicPr>
          <p:cNvPr id="1026" name="Picture 2" descr="Fichier:Logo Konbini 2015.png — Wikipéd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1196752"/>
            <a:ext cx="1927820" cy="19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5400" y="207337"/>
            <a:ext cx="9217024" cy="8640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  <a:endParaRPr lang="fr-FR" b="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7887" y="468569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Opération spéciale social media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120" y="3675683"/>
            <a:ext cx="1296144" cy="2571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4656" y="3675683"/>
            <a:ext cx="1323147" cy="2571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"/>
          <a:stretch/>
        </p:blipFill>
        <p:spPr>
          <a:xfrm>
            <a:off x="8544272" y="3675683"/>
            <a:ext cx="1296144" cy="25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551384" y="1300673"/>
            <a:ext cx="8775368" cy="5043816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b="1" dirty="0" err="1"/>
              <a:t>Hellokids</a:t>
            </a:r>
            <a:r>
              <a:rPr lang="en-US" b="1" dirty="0"/>
              <a:t> : le referent du </a:t>
            </a:r>
            <a:r>
              <a:rPr lang="en-US" b="1" dirty="0" err="1"/>
              <a:t>contenu</a:t>
            </a:r>
            <a:r>
              <a:rPr lang="en-US" b="1" dirty="0"/>
              <a:t> </a:t>
            </a:r>
            <a:r>
              <a:rPr lang="en-US" b="1" dirty="0" err="1"/>
              <a:t>ludopédagogique</a:t>
            </a:r>
            <a:r>
              <a:rPr lang="en-US" b="1" dirty="0"/>
              <a:t> se met à la fête !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Un </a:t>
            </a:r>
            <a:r>
              <a:rPr lang="en-US" sz="1800" dirty="0" err="1"/>
              <a:t>univers</a:t>
            </a:r>
            <a:r>
              <a:rPr lang="en-US" sz="1800" dirty="0"/>
              <a:t> </a:t>
            </a:r>
            <a:r>
              <a:rPr lang="en-US" sz="1800" dirty="0" err="1"/>
              <a:t>dédié</a:t>
            </a:r>
            <a:r>
              <a:rPr lang="en-US" sz="1800" dirty="0"/>
              <a:t> à la fête et à </a:t>
            </a:r>
            <a:r>
              <a:rPr lang="en-US" sz="1800" dirty="0" err="1"/>
              <a:t>Frutti</a:t>
            </a:r>
            <a:r>
              <a:rPr lang="en-US" sz="1800" dirty="0"/>
              <a:t> et </a:t>
            </a:r>
            <a:r>
              <a:rPr lang="en-US" sz="1800" dirty="0" err="1"/>
              <a:t>Veggi</a:t>
            </a:r>
            <a:r>
              <a:rPr lang="en-US" sz="1800" dirty="0"/>
              <a:t> </a:t>
            </a:r>
            <a:r>
              <a:rPr lang="en-US" sz="1800" dirty="0" err="1"/>
              <a:t>voit</a:t>
            </a:r>
            <a:r>
              <a:rPr lang="en-US" sz="1800" dirty="0"/>
              <a:t> le jour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Habillage aux couleurs de l’événement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Une campagne de publicité pour emmener vers notre espace dédié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De nombreux contenus à disposition des enfants et des parents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10 coloriages interactifs ! A colorier directement sur le site, tablette ou téléphone, ou à imprimer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3 jeux pour apprendre en s’amusant, digitalisé à partir du cahier d’activités Frutti et </a:t>
            </a:r>
            <a:r>
              <a:rPr lang="fr-FR" sz="1800" dirty="0" err="1"/>
              <a:t>Veggi</a:t>
            </a:r>
            <a:r>
              <a:rPr lang="fr-FR" sz="1800" dirty="0"/>
              <a:t>, et rendus interactifs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Diffusion de toute la série « </a:t>
            </a:r>
            <a:r>
              <a:rPr lang="fr-FR" sz="1800" dirty="0" err="1"/>
              <a:t>Fraich’fantasy</a:t>
            </a:r>
            <a:r>
              <a:rPr lang="fr-FR" sz="1800" dirty="0"/>
              <a:t> »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Un grand jeu-concours : sous forme d’énigme, on encourage les enfants à jouer avec leurs parents pour tenter de gagner un week-end en famille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Performances</a:t>
            </a:r>
            <a:r>
              <a:rPr lang="en-US" sz="2800" dirty="0"/>
              <a:t> : </a:t>
            </a:r>
          </a:p>
          <a:p>
            <a:pPr lvl="1"/>
            <a:r>
              <a:rPr lang="fr-FR" sz="2400" dirty="0"/>
              <a:t>1,3M de contacts</a:t>
            </a:r>
            <a:endParaRPr lang="en-US" sz="2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5400" y="207337"/>
            <a:ext cx="9217024" cy="8640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  <a:endParaRPr lang="fr-FR" b="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7887" y="468569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Opération spéciale WEB</a:t>
            </a:r>
          </a:p>
        </p:txBody>
      </p:sp>
      <p:pic>
        <p:nvPicPr>
          <p:cNvPr id="2050" name="Picture 2" descr="Jedessine.com s'internationalise et enrichit ses contenus en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329" y="1538358"/>
            <a:ext cx="1692189" cy="8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3792" y="537321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Notre espace ici : </a:t>
            </a:r>
            <a:endParaRPr lang="fr-FR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http://fr.hellokids.com/c_61922/concours/la-fete-des-fruits-interfel/bienvenue-a-la-fete-des-fruits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1154533"/>
            <a:ext cx="1211705" cy="48691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9911">
            <a:off x="8354699" y="3009005"/>
            <a:ext cx="2635913" cy="1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95400" y="116632"/>
            <a:ext cx="10972800" cy="92211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Dispositif Relations Presse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36012" y="1440620"/>
            <a:ext cx="11320627" cy="4004604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Communiqué de presse envoyé aux journalistes (</a:t>
            </a:r>
            <a:r>
              <a:rPr lang="fr-FR" sz="2000" dirty="0">
                <a:solidFill>
                  <a:schemeClr val="tx1"/>
                </a:solidFill>
                <a:hlinkClick r:id="rId2"/>
              </a:rPr>
              <a:t>lien du CP</a:t>
            </a:r>
            <a:r>
              <a:rPr lang="fr-FR" sz="2000" dirty="0">
                <a:solidFill>
                  <a:schemeClr val="tx1"/>
                </a:solidFill>
              </a:rPr>
              <a:t>)</a:t>
            </a:r>
            <a:endParaRPr lang="fr-FR" sz="2000" b="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Portage presse auprès des journalistes et influenceurs </a:t>
            </a:r>
            <a:r>
              <a:rPr lang="fr-FR" sz="2000" b="0" dirty="0">
                <a:solidFill>
                  <a:schemeClr val="tx1"/>
                </a:solidFill>
              </a:rPr>
              <a:t>nationale et régionale : 4 juin </a:t>
            </a:r>
          </a:p>
          <a:p>
            <a:pPr marL="45720" indent="0">
              <a:buNone/>
            </a:pPr>
            <a:endParaRPr lang="fr-FR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Envoi de </a:t>
            </a:r>
            <a:r>
              <a:rPr lang="fr-FR" sz="2000" dirty="0">
                <a:solidFill>
                  <a:schemeClr val="tx1"/>
                </a:solidFill>
              </a:rPr>
              <a:t>10 </a:t>
            </a:r>
            <a:r>
              <a:rPr lang="fr-FR" sz="2000" dirty="0" err="1">
                <a:solidFill>
                  <a:schemeClr val="tx1"/>
                </a:solidFill>
              </a:rPr>
              <a:t>pushmails</a:t>
            </a:r>
            <a:r>
              <a:rPr lang="fr-FR" sz="2000" dirty="0">
                <a:solidFill>
                  <a:schemeClr val="tx1"/>
                </a:solidFill>
              </a:rPr>
              <a:t> auprès du grand public , 1 par jour de fête :</a:t>
            </a:r>
          </a:p>
          <a:p>
            <a:pPr lvl="2"/>
            <a:r>
              <a:rPr lang="fr-FR" b="0" dirty="0">
                <a:solidFill>
                  <a:schemeClr val="tx1"/>
                </a:solidFill>
              </a:rPr>
              <a:t>1 produit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1 métier filière</a:t>
            </a:r>
          </a:p>
          <a:p>
            <a:pPr lvl="2"/>
            <a:r>
              <a:rPr lang="fr-FR" b="0" dirty="0">
                <a:solidFill>
                  <a:schemeClr val="tx1"/>
                </a:solidFill>
              </a:rPr>
              <a:t>1 recette Frutti et </a:t>
            </a:r>
            <a:r>
              <a:rPr lang="fr-FR" b="0" dirty="0" err="1">
                <a:solidFill>
                  <a:schemeClr val="tx1"/>
                </a:solidFill>
              </a:rPr>
              <a:t>Veggi</a:t>
            </a:r>
            <a:endParaRPr lang="fr-FR" b="0" dirty="0">
              <a:solidFill>
                <a:schemeClr val="tx1"/>
              </a:solidFill>
            </a:endParaRPr>
          </a:p>
          <a:p>
            <a:pPr lvl="2"/>
            <a:r>
              <a:rPr lang="fr-FR" dirty="0">
                <a:solidFill>
                  <a:schemeClr val="tx1"/>
                </a:solidFill>
              </a:rPr>
              <a:t>1 témoignage conseil de </a:t>
            </a:r>
            <a:r>
              <a:rPr lang="fr-FR" dirty="0" err="1">
                <a:solidFill>
                  <a:schemeClr val="tx1"/>
                </a:solidFill>
              </a:rPr>
              <a:t>diet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Interfel</a:t>
            </a:r>
            <a:endParaRPr lang="fr-FR" b="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3573016"/>
            <a:ext cx="1809039" cy="31409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889">
            <a:off x="9111383" y="4222190"/>
            <a:ext cx="1798698" cy="24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50"/>
                </a:solidFill>
              </a:rPr>
              <a:t>Activation digitale réseaux sociaux Interfel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0DAFA7C-EA4E-429F-9969-D7ED3D631E31}" type="datetime1">
              <a:rPr lang="fr-FR" smtClean="0"/>
              <a:pPr/>
              <a:t>15/06/2020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8D9AD5-F248-4919-864A-CFD76CC027D6}" type="slidenum">
              <a:rPr lang="fr-FR" smtClean="0"/>
              <a:pPr algn="r"/>
              <a:t>13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61326" y="1460370"/>
            <a:ext cx="7848872" cy="515628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On recrée l’événement en version 2.0 ! </a:t>
            </a:r>
          </a:p>
          <a:p>
            <a:pPr lvl="1"/>
            <a:r>
              <a:rPr lang="fr-FR" dirty="0"/>
              <a:t>Objectif : retrouver ce sens du contact avec les diététiciens, les professionnels et le grand public, les familles, les enfants</a:t>
            </a:r>
          </a:p>
          <a:p>
            <a:pPr lvl="1"/>
            <a:r>
              <a:rPr lang="fr-FR" dirty="0"/>
              <a:t>Transmettre aux travers d’ateliers, de contenus ludiques, et d’animations les messages de la fête</a:t>
            </a:r>
          </a:p>
          <a:p>
            <a:r>
              <a:rPr lang="fr-FR" b="1" dirty="0"/>
              <a:t>Lancement d’une page événement sur Facebook avec une programmation intense et vitaminée ! </a:t>
            </a:r>
          </a:p>
          <a:p>
            <a:pPr lvl="1"/>
            <a:r>
              <a:rPr lang="fr-FR" dirty="0"/>
              <a:t>Le 8 et 15 juin nous proposons LE panier de F&amp;L de la fête pour faire un apéro dinatoire convivial en famille</a:t>
            </a:r>
          </a:p>
          <a:p>
            <a:pPr lvl="1"/>
            <a:r>
              <a:rPr lang="fr-FR" b="1" dirty="0"/>
              <a:t>Vidéo teaser de la </a:t>
            </a:r>
            <a:r>
              <a:rPr lang="fr-FR" b="1" dirty="0" err="1"/>
              <a:t>veggi</a:t>
            </a:r>
            <a:r>
              <a:rPr lang="fr-FR" b="1" dirty="0"/>
              <a:t> roulette </a:t>
            </a:r>
            <a:r>
              <a:rPr lang="fr-FR" dirty="0"/>
              <a:t>! Un garçon et une fille se défient avec la </a:t>
            </a:r>
            <a:r>
              <a:rPr lang="fr-FR" dirty="0" err="1"/>
              <a:t>veggi</a:t>
            </a:r>
            <a:r>
              <a:rPr lang="fr-FR" dirty="0"/>
              <a:t> roulette pour promouvoir le défi</a:t>
            </a:r>
          </a:p>
          <a:p>
            <a:pPr lvl="1"/>
            <a:r>
              <a:rPr lang="fr-FR" b="1" dirty="0"/>
              <a:t>Vidéo interview et démo de recettes simples sur les 3 comités régionaux </a:t>
            </a:r>
            <a:r>
              <a:rPr lang="fr-FR" dirty="0"/>
              <a:t>: un montage « </a:t>
            </a:r>
            <a:r>
              <a:rPr lang="fr-FR" dirty="0" err="1"/>
              <a:t>cut</a:t>
            </a:r>
            <a:r>
              <a:rPr lang="fr-FR" dirty="0"/>
              <a:t> », décalé avec un interviewer influenceur à la rencontre d’un diététicien et d’un professionnel &gt; Influenceur régionaux, ou </a:t>
            </a:r>
            <a:r>
              <a:rPr lang="fr-FR" dirty="0" err="1"/>
              <a:t>Merouan</a:t>
            </a:r>
            <a:r>
              <a:rPr lang="fr-FR" dirty="0"/>
              <a:t> !</a:t>
            </a:r>
          </a:p>
          <a:p>
            <a:pPr lvl="1"/>
            <a:r>
              <a:rPr lang="fr-FR" b="1" dirty="0"/>
              <a:t>Vidéo TOP10 </a:t>
            </a:r>
            <a:r>
              <a:rPr lang="fr-FR" dirty="0"/>
              <a:t>des astuces pour faire la fête des F&amp;L avec les enfants &gt; montage </a:t>
            </a:r>
            <a:r>
              <a:rPr lang="fr-FR" dirty="0" err="1"/>
              <a:t>mash</a:t>
            </a:r>
            <a:r>
              <a:rPr lang="fr-FR" dirty="0"/>
              <a:t> up tourné en Face </a:t>
            </a:r>
            <a:r>
              <a:rPr lang="fr-FR" dirty="0" err="1"/>
              <a:t>cam</a:t>
            </a:r>
            <a:r>
              <a:rPr lang="fr-FR" dirty="0"/>
              <a:t> avec plusieurs diététiciens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877" y="1844824"/>
            <a:ext cx="3880123" cy="26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488" y="2996952"/>
            <a:ext cx="13284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7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767407" y="1461779"/>
            <a:ext cx="4072469" cy="4775533"/>
          </a:xfrm>
          <a:prstGeom prst="rect">
            <a:avLst/>
          </a:prstGeom>
        </p:spPr>
        <p:txBody>
          <a:bodyPr vert="horz" lIns="91440" tIns="46800" rIns="91440" bIns="45720" rtlCol="0" anchor="t">
            <a:normAutofit/>
          </a:bodyPr>
          <a:lstStyle>
            <a:lvl1pPr marL="33147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defRPr lang="fr-FR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915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163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3167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5171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917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800" b="1" dirty="0">
                <a:solidFill>
                  <a:schemeClr val="accent1"/>
                </a:solidFill>
              </a:rPr>
              <a:t>Dans le contexte Covid-19, le dispositif doit être repensé</a:t>
            </a:r>
          </a:p>
          <a:p>
            <a:r>
              <a:rPr lang="fr-FR" sz="1800" dirty="0"/>
              <a:t>Des événements publics interdits jusqu’à la mi-juillet</a:t>
            </a:r>
          </a:p>
          <a:p>
            <a:r>
              <a:rPr lang="fr-FR" sz="1800" dirty="0"/>
              <a:t>Pour autant un vrai besoin de poursuivre un niveau de communication élevé pour inciter les français à consommer les fruits et légumes frais </a:t>
            </a:r>
          </a:p>
          <a:p>
            <a:pPr marL="4572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PROPOSITION : 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Basculer les budgets « Event » vers les actions media et digitales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5662812" y="3947283"/>
            <a:ext cx="5631556" cy="490806"/>
            <a:chOff x="378852" y="245511"/>
            <a:chExt cx="6359792" cy="490806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378852" y="245511"/>
              <a:ext cx="6359792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378852" y="245511"/>
              <a:ext cx="6359792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Outils de communication pour les partenaires et participants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662812" y="4612105"/>
            <a:ext cx="5631556" cy="490806"/>
            <a:chOff x="1144657" y="2454896"/>
            <a:chExt cx="5593987" cy="490806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>
              <a:off x="1144657" y="2454896"/>
              <a:ext cx="5593987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1144657" y="2454896"/>
              <a:ext cx="5593987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Actions mises en place par les partenaires nationaux, régionaux et participants en région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662813" y="5281945"/>
            <a:ext cx="5641831" cy="490806"/>
            <a:chOff x="823321" y="3927640"/>
            <a:chExt cx="5915323" cy="490806"/>
          </a:xfrm>
          <a:solidFill>
            <a:schemeClr val="accent1"/>
          </a:solidFill>
        </p:grpSpPr>
        <p:sp>
          <p:nvSpPr>
            <p:cNvPr id="36" name="Rectangle 35"/>
            <p:cNvSpPr/>
            <p:nvPr/>
          </p:nvSpPr>
          <p:spPr>
            <a:xfrm>
              <a:off x="823321" y="3927640"/>
              <a:ext cx="5915323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823321" y="3927640"/>
              <a:ext cx="5915323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Dispositifs Media &amp; Dispositif digital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662812" y="5948447"/>
            <a:ext cx="5641831" cy="490806"/>
            <a:chOff x="378852" y="4664282"/>
            <a:chExt cx="6359792" cy="490806"/>
          </a:xfrm>
          <a:solidFill>
            <a:schemeClr val="accent1"/>
          </a:solidFill>
        </p:grpSpPr>
        <p:sp>
          <p:nvSpPr>
            <p:cNvPr id="34" name="Rectangle 33"/>
            <p:cNvSpPr/>
            <p:nvPr/>
          </p:nvSpPr>
          <p:spPr>
            <a:xfrm>
              <a:off x="378852" y="4664282"/>
              <a:ext cx="6359792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378852" y="4664282"/>
              <a:ext cx="6359792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Relations presse nationales et régionales</a:t>
              </a:r>
            </a:p>
          </p:txBody>
        </p:sp>
      </p:grpSp>
      <p:pic>
        <p:nvPicPr>
          <p:cNvPr id="1026" name="Picture 2" descr="Bonhomme rouge et bonhomme vert - Précautions d'usage et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614" y="3863395"/>
            <a:ext cx="658581" cy="6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nhomme rouge et bonhomme vert - Précautions d'usage et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494" y="1540502"/>
            <a:ext cx="699669" cy="6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e 44"/>
          <p:cNvGrpSpPr/>
          <p:nvPr/>
        </p:nvGrpSpPr>
        <p:grpSpPr>
          <a:xfrm>
            <a:off x="5627653" y="1607411"/>
            <a:ext cx="5666716" cy="490806"/>
            <a:chOff x="823321" y="982153"/>
            <a:chExt cx="5915323" cy="490806"/>
          </a:xfrm>
          <a:solidFill>
            <a:schemeClr val="accent6"/>
          </a:solidFill>
        </p:grpSpPr>
        <p:sp>
          <p:nvSpPr>
            <p:cNvPr id="52" name="Rectangle 51"/>
            <p:cNvSpPr/>
            <p:nvPr/>
          </p:nvSpPr>
          <p:spPr>
            <a:xfrm>
              <a:off x="823321" y="982153"/>
              <a:ext cx="5915323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823321" y="982153"/>
              <a:ext cx="5915323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Evénement lancement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622612" y="2221297"/>
            <a:ext cx="5671756" cy="490806"/>
            <a:chOff x="1066888" y="1718254"/>
            <a:chExt cx="5671756" cy="490806"/>
          </a:xfrm>
        </p:grpSpPr>
        <p:sp>
          <p:nvSpPr>
            <p:cNvPr id="50" name="Rectangle 49"/>
            <p:cNvSpPr/>
            <p:nvPr/>
          </p:nvSpPr>
          <p:spPr>
            <a:xfrm>
              <a:off x="1066888" y="1718254"/>
              <a:ext cx="5671756" cy="490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1066888" y="1718254"/>
              <a:ext cx="5671756" cy="490806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Evénements sur des places publiques en région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622612" y="2845480"/>
            <a:ext cx="5671756" cy="490806"/>
            <a:chOff x="1066888" y="3191538"/>
            <a:chExt cx="5671756" cy="490806"/>
          </a:xfrm>
        </p:grpSpPr>
        <p:sp>
          <p:nvSpPr>
            <p:cNvPr id="48" name="Rectangle 47"/>
            <p:cNvSpPr/>
            <p:nvPr/>
          </p:nvSpPr>
          <p:spPr>
            <a:xfrm>
              <a:off x="1066888" y="3191538"/>
              <a:ext cx="5671756" cy="490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1066888" y="3191538"/>
              <a:ext cx="5671756" cy="490806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Dispositif d’animations dégustations en PDV et RHD</a:t>
              </a:r>
            </a:p>
          </p:txBody>
        </p:sp>
      </p:grpSp>
      <p:sp>
        <p:nvSpPr>
          <p:cNvPr id="2" name="Flèche courbée vers la gauche 1"/>
          <p:cNvSpPr/>
          <p:nvPr/>
        </p:nvSpPr>
        <p:spPr>
          <a:xfrm>
            <a:off x="11334568" y="2400477"/>
            <a:ext cx="617009" cy="2972739"/>
          </a:xfrm>
          <a:prstGeom prst="curvedLeftArrow">
            <a:avLst>
              <a:gd name="adj1" fmla="val 25000"/>
              <a:gd name="adj2" fmla="val 543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Dispositif réajusté</a:t>
            </a:r>
          </a:p>
        </p:txBody>
      </p:sp>
    </p:spTree>
    <p:extLst>
      <p:ext uri="{BB962C8B-B14F-4D97-AF65-F5344CB8AC3E}">
        <p14:creationId xmlns:p14="http://schemas.microsoft.com/office/powerpoint/2010/main" val="24388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chemeClr val="accent3"/>
                </a:solidFill>
                <a:cs typeface="Calibri" panose="020F0502020204030204" pitchFamily="34" charset="0"/>
              </a:rPr>
              <a:t>Du 12 au 21 juin 2020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6" y="1685935"/>
            <a:ext cx="4258438" cy="421180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087888" y="1141482"/>
            <a:ext cx="7302682" cy="4351338"/>
          </a:xfrm>
          <a:prstGeom prst="rect">
            <a:avLst/>
          </a:prstGeom>
        </p:spPr>
        <p:txBody>
          <a:bodyPr vert="horz" lIns="91440" tIns="4680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defRPr lang="fr-FR" sz="1800" kern="1200" cap="none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None/>
              <a:defRPr lang="fr-F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lang="fr-F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lang="fr-F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lang="fr-F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lang="fr-F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lang="fr-F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lang="fr-F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>
              <a:solidFill>
                <a:schemeClr val="accent4"/>
              </a:solidFill>
            </a:endParaRPr>
          </a:p>
        </p:txBody>
      </p:sp>
      <p:sp>
        <p:nvSpPr>
          <p:cNvPr id="8" name="Titre 3"/>
          <p:cNvSpPr>
            <a:spLocks noGrp="1"/>
          </p:cNvSpPr>
          <p:nvPr>
            <p:ph type="ctrTitle"/>
          </p:nvPr>
        </p:nvSpPr>
        <p:spPr>
          <a:xfrm>
            <a:off x="695400" y="165581"/>
            <a:ext cx="10801200" cy="81514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B050"/>
                </a:solidFill>
                <a:cs typeface="Calibri" panose="020F0502020204030204" pitchFamily="34" charset="0"/>
              </a:rPr>
              <a:t>La fête des fruits et légumes frais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103373" y="2822641"/>
            <a:ext cx="6397659" cy="490806"/>
            <a:chOff x="378852" y="245511"/>
            <a:chExt cx="6359792" cy="490806"/>
          </a:xfrm>
        </p:grpSpPr>
        <p:sp>
          <p:nvSpPr>
            <p:cNvPr id="10" name="Rectangle 9"/>
            <p:cNvSpPr/>
            <p:nvPr/>
          </p:nvSpPr>
          <p:spPr>
            <a:xfrm>
              <a:off x="378852" y="245511"/>
              <a:ext cx="6359792" cy="490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78852" y="245511"/>
              <a:ext cx="6359792" cy="490806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/>
                <a:t>Outils de communication pour les partenaires et participants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103373" y="3485604"/>
            <a:ext cx="6397659" cy="490806"/>
            <a:chOff x="1144657" y="2454896"/>
            <a:chExt cx="5593987" cy="490806"/>
          </a:xfrm>
        </p:grpSpPr>
        <p:sp>
          <p:nvSpPr>
            <p:cNvPr id="13" name="Rectangle 12"/>
            <p:cNvSpPr/>
            <p:nvPr/>
          </p:nvSpPr>
          <p:spPr>
            <a:xfrm>
              <a:off x="1144657" y="2454896"/>
              <a:ext cx="5593987" cy="490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144657" y="2454896"/>
              <a:ext cx="5593987" cy="490806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/>
                <a:t>Actions mises en place par les partenaires nationaux, régionaux et participants en région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101977" y="4155444"/>
            <a:ext cx="6409332" cy="490806"/>
            <a:chOff x="823321" y="3927640"/>
            <a:chExt cx="5915323" cy="490806"/>
          </a:xfrm>
          <a:solidFill>
            <a:schemeClr val="accent4"/>
          </a:solidFill>
        </p:grpSpPr>
        <p:sp>
          <p:nvSpPr>
            <p:cNvPr id="16" name="Rectangle 15"/>
            <p:cNvSpPr/>
            <p:nvPr/>
          </p:nvSpPr>
          <p:spPr>
            <a:xfrm>
              <a:off x="823321" y="3927640"/>
              <a:ext cx="5915323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823321" y="3927640"/>
              <a:ext cx="5915323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/>
                <a:t>Dispositifs Media &amp; Dispositif digital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101976" y="4821946"/>
            <a:ext cx="6409332" cy="490806"/>
            <a:chOff x="378852" y="4664282"/>
            <a:chExt cx="6359792" cy="490806"/>
          </a:xfrm>
          <a:solidFill>
            <a:schemeClr val="accent4"/>
          </a:solidFill>
        </p:grpSpPr>
        <p:sp>
          <p:nvSpPr>
            <p:cNvPr id="19" name="Rectangle 18"/>
            <p:cNvSpPr/>
            <p:nvPr/>
          </p:nvSpPr>
          <p:spPr>
            <a:xfrm>
              <a:off x="378852" y="4664282"/>
              <a:ext cx="6359792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78852" y="4664282"/>
              <a:ext cx="6359792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/>
                <a:t>Relations presse nationales et régionales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400599" y="178080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500" b="1" dirty="0">
                <a:solidFill>
                  <a:schemeClr val="accent4"/>
                </a:solidFill>
              </a:rPr>
              <a:t>Les Dispositifs </a:t>
            </a:r>
          </a:p>
          <a:p>
            <a:pPr algn="ctr"/>
            <a:r>
              <a:rPr lang="fr-FR" sz="2500" b="1" dirty="0">
                <a:solidFill>
                  <a:schemeClr val="accent4"/>
                </a:solidFill>
              </a:rPr>
              <a:t>maintenus et renforcés</a:t>
            </a:r>
          </a:p>
        </p:txBody>
      </p:sp>
    </p:spTree>
    <p:extLst>
      <p:ext uri="{BB962C8B-B14F-4D97-AF65-F5344CB8AC3E}">
        <p14:creationId xmlns:p14="http://schemas.microsoft.com/office/powerpoint/2010/main" val="28539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153" y="315345"/>
            <a:ext cx="7942545" cy="665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Les outils de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493" y="1556792"/>
            <a:ext cx="7302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5"/>
                </a:solidFill>
              </a:rPr>
              <a:t>Maintien des outils de communication aux couleurs de la fête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1268760"/>
            <a:ext cx="3528392" cy="529039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75153" y="2798238"/>
            <a:ext cx="7393055" cy="3007026"/>
          </a:xfrm>
          <a:prstGeom prst="rect">
            <a:avLst/>
          </a:prstGeom>
        </p:spPr>
        <p:txBody>
          <a:bodyPr vert="horz" lIns="91440" tIns="46800" rIns="91440" bIns="45720" rtlCol="0" anchor="t">
            <a:normAutofit/>
          </a:bodyPr>
          <a:lstStyle>
            <a:lvl1pPr marL="33147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lang="fr-FR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915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163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3167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5171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917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Les outils financés par la Commission européenne </a:t>
            </a:r>
          </a:p>
          <a:p>
            <a:endParaRPr lang="fr-FR" b="1" dirty="0"/>
          </a:p>
          <a:p>
            <a:r>
              <a:rPr lang="fr-FR" b="1" dirty="0"/>
              <a:t>Les outils financés par la CVE : </a:t>
            </a:r>
          </a:p>
          <a:p>
            <a:pPr lvl="1"/>
            <a:r>
              <a:rPr lang="fr-FR" dirty="0"/>
              <a:t>Des outils divers et variés : affiches, fiches recettes, stop-rayons, guirlandes	</a:t>
            </a:r>
          </a:p>
          <a:p>
            <a:pPr lvl="1"/>
            <a:r>
              <a:rPr lang="fr-FR" dirty="0"/>
              <a:t>Disponibles sur la plateforme matériel d’</a:t>
            </a:r>
            <a:r>
              <a:rPr lang="fr-FR" dirty="0" err="1"/>
              <a:t>interfel</a:t>
            </a:r>
            <a:r>
              <a:rPr lang="fr-FR" dirty="0"/>
              <a:t>	</a:t>
            </a:r>
          </a:p>
          <a:p>
            <a:pPr lvl="1"/>
            <a:r>
              <a:rPr lang="fr-FR" b="1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www.materiel-interfel.com</a:t>
            </a:r>
            <a:r>
              <a:rPr lang="fr-FR" b="1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8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609600" y="175193"/>
            <a:ext cx="10972800" cy="92211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95400" y="1475628"/>
            <a:ext cx="4949946" cy="4775533"/>
          </a:xfrm>
          <a:prstGeom prst="rect">
            <a:avLst/>
          </a:prstGeom>
        </p:spPr>
        <p:txBody>
          <a:bodyPr vert="horz" lIns="91440" tIns="46800" rIns="91440" bIns="45720" rtlCol="0" anchor="t">
            <a:normAutofit/>
          </a:bodyPr>
          <a:lstStyle>
            <a:lvl1pPr marL="33147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defRPr lang="fr-FR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915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163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3167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5171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917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800" b="1" dirty="0">
                <a:solidFill>
                  <a:schemeClr val="accent1"/>
                </a:solidFill>
              </a:rPr>
              <a:t>Un dispositif media réajusté comprenant :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609599" y="4365104"/>
            <a:ext cx="9507615" cy="490806"/>
            <a:chOff x="378852" y="245511"/>
            <a:chExt cx="6359792" cy="490806"/>
          </a:xfrm>
        </p:grpSpPr>
        <p:sp>
          <p:nvSpPr>
            <p:cNvPr id="40" name="Rectangle 39"/>
            <p:cNvSpPr/>
            <p:nvPr/>
          </p:nvSpPr>
          <p:spPr>
            <a:xfrm>
              <a:off x="378852" y="245511"/>
              <a:ext cx="6359792" cy="490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378852" y="245511"/>
              <a:ext cx="6359792" cy="490806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>
                  <a:solidFill>
                    <a:schemeClr val="tx1"/>
                  </a:solidFill>
                </a:rPr>
                <a:t>Partenariat </a:t>
              </a:r>
              <a:r>
                <a:rPr lang="fr-FR" sz="2400" kern="1200" dirty="0" err="1">
                  <a:solidFill>
                    <a:schemeClr val="tx1"/>
                  </a:solidFill>
                </a:rPr>
                <a:t>ludo</a:t>
              </a:r>
              <a:r>
                <a:rPr lang="fr-FR" sz="2400" kern="1200" dirty="0">
                  <a:solidFill>
                    <a:schemeClr val="tx1"/>
                  </a:solidFill>
                </a:rPr>
                <a:t>-pédagogique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09599" y="2453105"/>
            <a:ext cx="9507617" cy="490806"/>
            <a:chOff x="823321" y="982153"/>
            <a:chExt cx="5915323" cy="490806"/>
          </a:xfrm>
          <a:solidFill>
            <a:schemeClr val="accent3"/>
          </a:solidFill>
        </p:grpSpPr>
        <p:sp>
          <p:nvSpPr>
            <p:cNvPr id="52" name="Rectangle 51"/>
            <p:cNvSpPr/>
            <p:nvPr/>
          </p:nvSpPr>
          <p:spPr>
            <a:xfrm>
              <a:off x="823321" y="982153"/>
              <a:ext cx="5915323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823321" y="982153"/>
              <a:ext cx="5915323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/>
                <a:t>Diffusion d’un programme court en TV on &amp; off line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09598" y="3094795"/>
            <a:ext cx="9518849" cy="490806"/>
            <a:chOff x="1066888" y="1718254"/>
            <a:chExt cx="5671756" cy="490806"/>
          </a:xfrm>
          <a:solidFill>
            <a:srgbClr val="FFC000"/>
          </a:solidFill>
        </p:grpSpPr>
        <p:sp>
          <p:nvSpPr>
            <p:cNvPr id="50" name="Rectangle 49"/>
            <p:cNvSpPr/>
            <p:nvPr/>
          </p:nvSpPr>
          <p:spPr>
            <a:xfrm>
              <a:off x="1066888" y="1718254"/>
              <a:ext cx="5671756" cy="49080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1066888" y="1718254"/>
              <a:ext cx="5671756" cy="490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>
                  <a:solidFill>
                    <a:schemeClr val="tx1"/>
                  </a:solidFill>
                </a:rPr>
                <a:t>Diffusion d’une campagne publicitaire en TV on &amp; off line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09598" y="3728924"/>
            <a:ext cx="9507617" cy="490806"/>
            <a:chOff x="1066888" y="3191538"/>
            <a:chExt cx="5671756" cy="490806"/>
          </a:xfrm>
        </p:grpSpPr>
        <p:sp>
          <p:nvSpPr>
            <p:cNvPr id="48" name="Rectangle 47"/>
            <p:cNvSpPr/>
            <p:nvPr/>
          </p:nvSpPr>
          <p:spPr>
            <a:xfrm>
              <a:off x="1066888" y="3191538"/>
              <a:ext cx="5671756" cy="490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1073540" y="3191538"/>
              <a:ext cx="5665103" cy="4908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9578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/>
                <a:t>Opération spéciale avec des partenaires social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8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039" y="2553400"/>
            <a:ext cx="4397664" cy="26035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180" y="1497413"/>
            <a:ext cx="6942068" cy="493852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63353" y="2719708"/>
            <a:ext cx="5536590" cy="2954314"/>
            <a:chOff x="5015879" y="2742926"/>
            <a:chExt cx="3990975" cy="2592288"/>
          </a:xfrm>
        </p:grpSpPr>
        <p:pic>
          <p:nvPicPr>
            <p:cNvPr id="8" name="Image 7" descr="Une image contenant capture d’écran, très coloré, pièce&#10;&#10;Description générée automatiquement">
              <a:extLst>
                <a:ext uri="{FF2B5EF4-FFF2-40B4-BE49-F238E27FC236}">
                  <a16:creationId xmlns:a16="http://schemas.microsoft.com/office/drawing/2014/main" id="{51B99D61-48B8-4F89-BB92-4B1DF6C95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9976" y="3185006"/>
              <a:ext cx="2448272" cy="190017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15223" y="2043582"/>
              <a:ext cx="2592288" cy="3990975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2313"/>
            <a:ext cx="10515600" cy="435133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Diffusion du programme court à la TV 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Du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juin au 26 juillet 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sur </a:t>
            </a:r>
            <a:r>
              <a:rPr lang="fr-FR" dirty="0" err="1">
                <a:solidFill>
                  <a:schemeClr val="tx1"/>
                </a:solidFill>
              </a:rPr>
              <a:t>Gulli</a:t>
            </a:r>
            <a:r>
              <a:rPr lang="fr-FR" dirty="0">
                <a:solidFill>
                  <a:schemeClr val="tx1"/>
                </a:solidFill>
              </a:rPr>
              <a:t> TV et </a:t>
            </a:r>
            <a:r>
              <a:rPr lang="fr-FR" dirty="0" err="1">
                <a:solidFill>
                  <a:schemeClr val="tx1"/>
                </a:solidFill>
              </a:rPr>
              <a:t>replay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772" y="1135668"/>
            <a:ext cx="1309028" cy="1198562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95400" y="207337"/>
            <a:ext cx="92170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504" y="5674022"/>
            <a:ext cx="9319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voir les épisodes : </a:t>
            </a:r>
            <a:endParaRPr lang="fr-FR" b="1" dirty="0">
              <a:hlinkClick r:id="rId7"/>
            </a:endParaRPr>
          </a:p>
          <a:p>
            <a:r>
              <a:rPr lang="fr-FR" dirty="0">
                <a:hlinkClick r:id="rId7"/>
              </a:rPr>
              <a:t>https://www.youtube.com/playlist?list=PLFjNgRxpo55PCEXlSRZuzxX7q5W7utRrd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2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207337"/>
            <a:ext cx="9217024" cy="8640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D2CA2DB-6CAB-49CE-AC91-2B245495F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7784" y="1478460"/>
            <a:ext cx="1388815" cy="1266466"/>
          </a:xfrm>
          <a:prstGeom prst="ellipse">
            <a:avLst/>
          </a:prstGeom>
        </p:spPr>
      </p:pic>
      <p:sp>
        <p:nvSpPr>
          <p:cNvPr id="23" name="Sous-titre 2"/>
          <p:cNvSpPr txBox="1">
            <a:spLocks/>
          </p:cNvSpPr>
          <p:nvPr/>
        </p:nvSpPr>
        <p:spPr>
          <a:xfrm>
            <a:off x="551384" y="1296925"/>
            <a:ext cx="10801199" cy="1652675"/>
          </a:xfrm>
          <a:prstGeom prst="rect">
            <a:avLst/>
          </a:prstGeom>
        </p:spPr>
        <p:txBody>
          <a:bodyPr vert="horz" lIns="91440" tIns="46800" rIns="91440" bIns="45720" rtlCol="0" anchor="t">
            <a:normAutofit lnSpcReduction="10000"/>
          </a:bodyPr>
          <a:lstStyle>
            <a:lvl1pPr marL="33147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lang="fr-FR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915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163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3167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5171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917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Diffusion d’une campagne publicitaire  </a:t>
            </a:r>
          </a:p>
          <a:p>
            <a:r>
              <a:rPr lang="fr-FR" dirty="0"/>
              <a:t>Du 1</a:t>
            </a:r>
            <a:r>
              <a:rPr lang="fr-FR" baseline="30000" dirty="0"/>
              <a:t>er</a:t>
            </a:r>
            <a:r>
              <a:rPr lang="fr-FR" dirty="0"/>
              <a:t> juin au 21 juin </a:t>
            </a:r>
          </a:p>
          <a:p>
            <a:pPr>
              <a:lnSpc>
                <a:spcPct val="100000"/>
              </a:lnSpc>
            </a:pPr>
            <a:r>
              <a:rPr lang="fr-FR" dirty="0"/>
              <a:t>En TV et </a:t>
            </a:r>
            <a:r>
              <a:rPr lang="fr-FR" dirty="0" err="1"/>
              <a:t>replay</a:t>
            </a:r>
            <a:r>
              <a:rPr lang="fr-FR" dirty="0"/>
              <a:t> Sur </a:t>
            </a:r>
            <a:r>
              <a:rPr lang="fr-FR" dirty="0" err="1"/>
              <a:t>Gulli</a:t>
            </a:r>
            <a:r>
              <a:rPr lang="fr-FR" dirty="0"/>
              <a:t> et </a:t>
            </a:r>
            <a:r>
              <a:rPr lang="fr-FR" dirty="0" err="1"/>
              <a:t>Tfou</a:t>
            </a:r>
            <a:endParaRPr lang="fr-FR" dirty="0"/>
          </a:p>
          <a:p>
            <a:pPr>
              <a:lnSpc>
                <a:spcPct val="100000"/>
              </a:lnSpc>
            </a:pPr>
            <a:r>
              <a:rPr lang="fr-FR" dirty="0"/>
              <a:t>et YouTube Kids</a:t>
            </a: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575752" y="3113337"/>
            <a:ext cx="10801199" cy="547898"/>
          </a:xfrm>
          <a:prstGeom prst="rect">
            <a:avLst/>
          </a:prstGeom>
        </p:spPr>
        <p:txBody>
          <a:bodyPr vert="horz" lIns="91440" tIns="46800" rIns="91440" bIns="45720" rtlCol="0" anchor="t">
            <a:normAutofit/>
          </a:bodyPr>
          <a:lstStyle>
            <a:lvl1pPr marL="33147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lang="fr-FR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915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163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3167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5171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917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+mj-lt"/>
                <a:cs typeface="Calibri" panose="020F0502020204030204" pitchFamily="34" charset="0"/>
              </a:rPr>
              <a:t>Un </a:t>
            </a:r>
            <a:r>
              <a:rPr lang="fr-FR" dirty="0">
                <a:latin typeface="+mj-lt"/>
                <a:cs typeface="Calibri" panose="020F0502020204030204" pitchFamily="34" charset="0"/>
                <a:hlinkClick r:id="rId6"/>
              </a:rPr>
              <a:t>spot </a:t>
            </a:r>
            <a:r>
              <a:rPr lang="fr-FR" dirty="0">
                <a:latin typeface="+mj-lt"/>
                <a:cs typeface="Calibri" panose="020F0502020204030204" pitchFamily="34" charset="0"/>
              </a:rPr>
              <a:t>20 secondes qui fait la part belle à la fête et aux F&amp;L de saison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551384" y="5329374"/>
            <a:ext cx="11161240" cy="1195970"/>
          </a:xfrm>
          <a:prstGeom prst="rect">
            <a:avLst/>
          </a:prstGeom>
        </p:spPr>
        <p:txBody>
          <a:bodyPr vert="horz" lIns="91440" tIns="46800" rIns="91440" bIns="45720" rtlCol="0" anchor="t">
            <a:normAutofit fontScale="92500" lnSpcReduction="10000"/>
          </a:bodyPr>
          <a:lstStyle>
            <a:lvl1pPr marL="33147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lang="fr-FR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915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163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3167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5171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9179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lang="fr-FR" sz="1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+mj-lt"/>
                <a:cs typeface="Calibri" panose="020F0502020204030204" pitchFamily="34" charset="0"/>
              </a:rPr>
              <a:t>Des performances prévisionnelles au beau fixe !</a:t>
            </a:r>
          </a:p>
          <a:p>
            <a:pPr lvl="1"/>
            <a:r>
              <a:rPr lang="fr-FR" dirty="0">
                <a:latin typeface="+mj-lt"/>
                <a:cs typeface="Calibri" panose="020F0502020204030204" pitchFamily="34" charset="0"/>
              </a:rPr>
              <a:t>29 millions de contacts enfants – 6,6 millions de parents touchés en écoute conjointe</a:t>
            </a:r>
          </a:p>
          <a:p>
            <a:pPr lvl="1"/>
            <a:r>
              <a:rPr lang="fr-FR" dirty="0">
                <a:latin typeface="+mj-lt"/>
                <a:cs typeface="Calibri" panose="020F0502020204030204" pitchFamily="34" charset="0"/>
              </a:rPr>
              <a:t>450 GRP – 58% de la cible couverte – 7,7 répétition en moyenne</a:t>
            </a:r>
          </a:p>
          <a:p>
            <a:pPr lvl="1"/>
            <a:endParaRPr lang="fr-FR" dirty="0">
              <a:latin typeface="+mj-lt"/>
              <a:cs typeface="Calibri" panose="020F0502020204030204" pitchFamily="34" charset="0"/>
            </a:endParaRPr>
          </a:p>
          <a:p>
            <a:pPr lvl="1"/>
            <a:endParaRPr lang="fr-FR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1446188"/>
            <a:ext cx="1309028" cy="11985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47" y="3663278"/>
            <a:ext cx="2724383" cy="15291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986" y="3658367"/>
            <a:ext cx="2744030" cy="15390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718" y="3675970"/>
            <a:ext cx="2730932" cy="152591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61235"/>
            <a:ext cx="2734206" cy="15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207337"/>
            <a:ext cx="9217024" cy="8640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  <a:endParaRPr lang="fr-FR" b="0" dirty="0">
              <a:solidFill>
                <a:srgbClr val="00B050"/>
              </a:solidFill>
            </a:endParaRPr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692392" y="1332665"/>
            <a:ext cx="9865096" cy="5043816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800" b="1" dirty="0"/>
              <a:t>Le challenge sur les </a:t>
            </a:r>
            <a:r>
              <a:rPr lang="en-US" sz="2800" b="1" dirty="0" err="1"/>
              <a:t>réseaux</a:t>
            </a:r>
            <a:r>
              <a:rPr lang="en-US" sz="2800" b="1" dirty="0"/>
              <a:t> </a:t>
            </a:r>
            <a:r>
              <a:rPr lang="en-US" sz="2800" b="1" dirty="0" err="1"/>
              <a:t>sociaux</a:t>
            </a:r>
            <a:r>
              <a:rPr lang="en-US" sz="2800" b="1" dirty="0"/>
              <a:t> : LA VEGGI ROULETTE !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On fait </a:t>
            </a:r>
            <a:r>
              <a:rPr lang="en-US" sz="2400" dirty="0" err="1"/>
              <a:t>tourner</a:t>
            </a:r>
            <a:r>
              <a:rPr lang="en-US" sz="2400" dirty="0"/>
              <a:t> la </a:t>
            </a:r>
            <a:r>
              <a:rPr lang="en-US" sz="2400" dirty="0" err="1"/>
              <a:t>roue</a:t>
            </a:r>
            <a:r>
              <a:rPr lang="en-US" sz="2400" dirty="0"/>
              <a:t>, qui determine </a:t>
            </a:r>
            <a:r>
              <a:rPr lang="en-US" sz="2400" dirty="0" err="1"/>
              <a:t>quel</a:t>
            </a:r>
            <a:r>
              <a:rPr lang="en-US" sz="2400" dirty="0"/>
              <a:t> fruit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légume</a:t>
            </a:r>
            <a:r>
              <a:rPr lang="en-US" sz="2400" dirty="0"/>
              <a:t> je </a:t>
            </a:r>
            <a:r>
              <a:rPr lang="en-US" sz="2400" dirty="0" err="1"/>
              <a:t>vais</a:t>
            </a:r>
            <a:r>
              <a:rPr lang="en-US" sz="2400" dirty="0"/>
              <a:t> devoir </a:t>
            </a:r>
            <a:r>
              <a:rPr lang="en-US" sz="2400" dirty="0" err="1"/>
              <a:t>cuisiner</a:t>
            </a:r>
            <a:r>
              <a:rPr lang="en-US" sz="2400" dirty="0"/>
              <a:t> ! Il </a:t>
            </a:r>
            <a:r>
              <a:rPr lang="en-US" sz="2400" dirty="0" err="1"/>
              <a:t>s’agit</a:t>
            </a:r>
            <a:r>
              <a:rPr lang="en-US" sz="2400" dirty="0"/>
              <a:t> d’un </a:t>
            </a:r>
            <a:r>
              <a:rPr lang="en-US" sz="2400" dirty="0" err="1"/>
              <a:t>filtre</a:t>
            </a:r>
            <a:r>
              <a:rPr lang="en-US" sz="2400" dirty="0"/>
              <a:t> de </a:t>
            </a:r>
            <a:r>
              <a:rPr lang="en-US" sz="2400" dirty="0" err="1"/>
              <a:t>réalité</a:t>
            </a:r>
            <a:r>
              <a:rPr lang="en-US" sz="2400" dirty="0"/>
              <a:t> </a:t>
            </a:r>
            <a:r>
              <a:rPr lang="en-US" sz="2400" dirty="0" err="1"/>
              <a:t>augmentée</a:t>
            </a:r>
            <a:r>
              <a:rPr lang="en-US" sz="2400" dirty="0"/>
              <a:t> sur Instagram que tout le monde </a:t>
            </a:r>
            <a:r>
              <a:rPr lang="en-US" sz="2400" dirty="0" err="1"/>
              <a:t>peut</a:t>
            </a:r>
            <a:r>
              <a:rPr lang="en-US" sz="2400" dirty="0"/>
              <a:t> </a:t>
            </a:r>
            <a:r>
              <a:rPr lang="en-US" sz="2400" dirty="0" err="1"/>
              <a:t>utiliser</a:t>
            </a:r>
            <a:r>
              <a:rPr lang="en-US" sz="2400" dirty="0"/>
              <a:t>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10 macro </a:t>
            </a:r>
            <a:r>
              <a:rPr lang="en-US" sz="2400" dirty="0" err="1"/>
              <a:t>influenceurs</a:t>
            </a:r>
            <a:r>
              <a:rPr lang="en-US" sz="2400" dirty="0"/>
              <a:t> </a:t>
            </a:r>
            <a:r>
              <a:rPr lang="en-US" sz="2400" dirty="0" err="1"/>
              <a:t>lancent</a:t>
            </a:r>
            <a:r>
              <a:rPr lang="en-US" sz="2400" dirty="0"/>
              <a:t> le </a:t>
            </a:r>
            <a:r>
              <a:rPr lang="en-US" sz="2400" dirty="0" err="1"/>
              <a:t>jeu</a:t>
            </a:r>
            <a:r>
              <a:rPr lang="en-US" sz="2400" dirty="0"/>
              <a:t> et </a:t>
            </a:r>
            <a:r>
              <a:rPr lang="en-US" sz="2400" dirty="0" err="1"/>
              <a:t>invitent</a:t>
            </a:r>
            <a:r>
              <a:rPr lang="en-US" sz="2400" dirty="0"/>
              <a:t> </a:t>
            </a:r>
            <a:r>
              <a:rPr lang="en-US" sz="2400" dirty="0" err="1"/>
              <a:t>leur</a:t>
            </a:r>
            <a:r>
              <a:rPr lang="en-US" sz="2400" dirty="0"/>
              <a:t> </a:t>
            </a:r>
            <a:r>
              <a:rPr lang="en-US" sz="2400" dirty="0" err="1"/>
              <a:t>communauté</a:t>
            </a:r>
            <a:r>
              <a:rPr lang="en-US" sz="2400" dirty="0"/>
              <a:t> à </a:t>
            </a:r>
            <a:r>
              <a:rPr lang="en-US" sz="2400" dirty="0" err="1"/>
              <a:t>jouer</a:t>
            </a:r>
            <a:r>
              <a:rPr lang="en-US" sz="2400" dirty="0"/>
              <a:t>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lvl="1">
              <a:spcAft>
                <a:spcPts val="0"/>
              </a:spcAft>
            </a:pPr>
            <a:r>
              <a:rPr lang="en-US" sz="2400" dirty="0"/>
              <a:t>                                : 2 des influenceurs réalisent une </a:t>
            </a:r>
            <a:r>
              <a:rPr lang="en-US" sz="2400" dirty="0" err="1"/>
              <a:t>vidéo</a:t>
            </a:r>
            <a:r>
              <a:rPr lang="en-US" sz="2400" dirty="0"/>
              <a:t> et la </a:t>
            </a:r>
            <a:r>
              <a:rPr lang="en-US" sz="2400" dirty="0" err="1"/>
              <a:t>diffusent</a:t>
            </a:r>
            <a:r>
              <a:rPr lang="en-US" sz="2400" dirty="0"/>
              <a:t> sur la chaîne de </a:t>
            </a:r>
            <a:r>
              <a:rPr lang="en-US" sz="2400" dirty="0" err="1"/>
              <a:t>leur</a:t>
            </a:r>
            <a:r>
              <a:rPr lang="en-US" sz="2400" dirty="0"/>
              <a:t> participation au challenge.</a:t>
            </a:r>
          </a:p>
          <a:p>
            <a:pPr>
              <a:spcBef>
                <a:spcPts val="1200"/>
              </a:spcBef>
            </a:pPr>
            <a:endParaRPr lang="en-US" sz="2800" b="1" dirty="0"/>
          </a:p>
          <a:p>
            <a:pPr>
              <a:spcBef>
                <a:spcPts val="1200"/>
              </a:spcBef>
            </a:pPr>
            <a:r>
              <a:rPr lang="en-US" sz="2800" b="1" dirty="0"/>
              <a:t>Performances</a:t>
            </a:r>
            <a:r>
              <a:rPr lang="en-US" sz="2800" dirty="0"/>
              <a:t> : 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3,5 millions de contacts </a:t>
            </a:r>
            <a:r>
              <a:rPr lang="en-US" sz="2800" dirty="0" err="1"/>
              <a:t>générés</a:t>
            </a:r>
            <a:r>
              <a:rPr lang="en-US" sz="2800" dirty="0"/>
              <a:t> sur Instagram</a:t>
            </a:r>
          </a:p>
        </p:txBody>
      </p:sp>
      <p:pic>
        <p:nvPicPr>
          <p:cNvPr id="2050" name="Picture 2" descr="Mousse au chocolat facile : Recette de Mousse au chocolat facil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3861048"/>
            <a:ext cx="259634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7887" y="468569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Opération spéciale social media</a:t>
            </a:r>
          </a:p>
        </p:txBody>
      </p:sp>
    </p:spTree>
    <p:extLst>
      <p:ext uri="{BB962C8B-B14F-4D97-AF65-F5344CB8AC3E}">
        <p14:creationId xmlns:p14="http://schemas.microsoft.com/office/powerpoint/2010/main" val="6339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207337"/>
            <a:ext cx="9217024" cy="8640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Le dispositif media</a:t>
            </a:r>
            <a:endParaRPr lang="fr-FR" b="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7887" y="468569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Opération spéciale social media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1642197"/>
            <a:ext cx="6336704" cy="2808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72773" y="1519064"/>
            <a:ext cx="520700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comptes des influenceurs à suivre sur Instagram : </a:t>
            </a:r>
            <a:endParaRPr lang="fr-F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r>
              <a:rPr lang="fr-FR" u="sng" dirty="0">
                <a:hlinkClick r:id="rId4"/>
              </a:rPr>
              <a:t>BABY CHOU FAMILY</a:t>
            </a:r>
            <a:endParaRPr lang="fr-FR" u="sng" dirty="0">
              <a:solidFill>
                <a:srgbClr val="0563C1"/>
              </a:solidFill>
              <a:latin typeface="+mj-lt"/>
              <a:ea typeface="Calibri" panose="020F0502020204030204" pitchFamily="34" charset="0"/>
              <a:hlinkClick r:id="rId3"/>
            </a:endParaRPr>
          </a:p>
          <a:p>
            <a:r>
              <a:rPr lang="fr-FR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3"/>
              </a:rPr>
              <a:t>BABY A TOUT PRIX</a:t>
            </a:r>
            <a:r>
              <a:rPr lang="fr-FR" dirty="0">
                <a:latin typeface="+mj-lt"/>
                <a:ea typeface="Calibri" panose="020F0502020204030204" pitchFamily="34" charset="0"/>
              </a:rPr>
              <a:t> </a:t>
            </a:r>
          </a:p>
          <a:p>
            <a:r>
              <a:rPr lang="fr-FR" u="sng" dirty="0">
                <a:latin typeface="+mj-lt"/>
                <a:hlinkClick r:id="rId5"/>
              </a:rPr>
              <a:t>ATELIER DE ROXANNE</a:t>
            </a:r>
            <a:endParaRPr lang="fr-FR" u="sng" dirty="0">
              <a:solidFill>
                <a:srgbClr val="954F72"/>
              </a:solidFill>
              <a:latin typeface="+mj-lt"/>
            </a:endParaRPr>
          </a:p>
          <a:p>
            <a:r>
              <a:rPr lang="fr-FR" u="sng" dirty="0">
                <a:latin typeface="+mj-lt"/>
                <a:hlinkClick r:id="rId6"/>
              </a:rPr>
              <a:t>MA VIE DE PAPA GAY</a:t>
            </a:r>
            <a:endParaRPr lang="fr-FR" u="sng" dirty="0">
              <a:solidFill>
                <a:srgbClr val="954F72"/>
              </a:solidFill>
              <a:latin typeface="+mj-lt"/>
            </a:endParaRPr>
          </a:p>
          <a:p>
            <a:r>
              <a:rPr lang="fr-FR" u="sng" dirty="0">
                <a:latin typeface="+mj-lt"/>
                <a:hlinkClick r:id="rId7"/>
              </a:rPr>
              <a:t>REBECCA</a:t>
            </a:r>
            <a:endParaRPr lang="fr-FR" u="sng" dirty="0">
              <a:latin typeface="+mj-lt"/>
            </a:endParaRPr>
          </a:p>
          <a:p>
            <a:r>
              <a:rPr lang="fr-FR" u="sng" dirty="0">
                <a:latin typeface="+mj-lt"/>
                <a:hlinkClick r:id="rId8"/>
              </a:rPr>
              <a:t>NICOOK</a:t>
            </a:r>
            <a:endParaRPr lang="fr-FR" u="sng" dirty="0">
              <a:latin typeface="+mj-lt"/>
            </a:endParaRPr>
          </a:p>
          <a:p>
            <a:r>
              <a:rPr lang="fr-FR" u="sng" dirty="0">
                <a:latin typeface="+mj-lt"/>
                <a:hlinkClick r:id="rId9"/>
              </a:rPr>
              <a:t>SAMUEL</a:t>
            </a:r>
            <a:endParaRPr lang="fr-FR" u="sng" dirty="0">
              <a:latin typeface="+mj-lt"/>
            </a:endParaRPr>
          </a:p>
          <a:p>
            <a:r>
              <a:rPr lang="fr-FR" dirty="0">
                <a:latin typeface="+mj-lt"/>
                <a:hlinkClick r:id="rId10"/>
              </a:rPr>
              <a:t>SARAHLEXPLORATRICE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  <a:hlinkClick r:id="rId11"/>
              </a:rPr>
              <a:t>TABOUENCUISINE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  <a:hlinkClick r:id="rId12"/>
              </a:rPr>
              <a:t>MA TRIBU ET MOI</a:t>
            </a:r>
            <a:endParaRPr lang="fr-FR" dirty="0">
              <a:latin typeface="+mj-lt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558565" y="4698144"/>
            <a:ext cx="8815819" cy="1656184"/>
            <a:chOff x="2783632" y="4797152"/>
            <a:chExt cx="6244904" cy="1173199"/>
          </a:xfrm>
        </p:grpSpPr>
        <p:pic>
          <p:nvPicPr>
            <p:cNvPr id="5" name="Image 4" descr="Une image contenant homme&#10;&#10;Description générée automatiquement">
              <a:extLst>
                <a:ext uri="{FF2B5EF4-FFF2-40B4-BE49-F238E27FC236}">
                  <a16:creationId xmlns:a16="http://schemas.microsoft.com/office/drawing/2014/main" id="{A09573BA-26D4-4165-9A2A-50EA42740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3632" y="4797152"/>
              <a:ext cx="6244904" cy="1173199"/>
            </a:xfrm>
            <a:prstGeom prst="rect">
              <a:avLst/>
            </a:prstGeom>
          </p:spPr>
        </p:pic>
        <p:pic>
          <p:nvPicPr>
            <p:cNvPr id="9" name="Image 8" descr="Une image contenant homme&#10;&#10;Description générée automatiquement">
              <a:extLst>
                <a:ext uri="{FF2B5EF4-FFF2-40B4-BE49-F238E27FC236}">
                  <a16:creationId xmlns:a16="http://schemas.microsoft.com/office/drawing/2014/main" id="{A09573BA-26D4-4165-9A2A-50EA42740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8933" y="4821128"/>
              <a:ext cx="949603" cy="1149223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704" y="1712852"/>
            <a:ext cx="1584176" cy="26670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31" y="1712860"/>
            <a:ext cx="1496689" cy="26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porate template 16:9">
  <a:themeElements>
    <a:clrScheme name="Personnalisé 7">
      <a:dk1>
        <a:srgbClr val="000000"/>
      </a:dk1>
      <a:lt1>
        <a:srgbClr val="FFFFFF"/>
      </a:lt1>
      <a:dk2>
        <a:srgbClr val="000000"/>
      </a:dk2>
      <a:lt2>
        <a:srgbClr val="D5D5D5"/>
      </a:lt2>
      <a:accent1>
        <a:srgbClr val="DD2B14"/>
      </a:accent1>
      <a:accent2>
        <a:srgbClr val="E67426"/>
      </a:accent2>
      <a:accent3>
        <a:srgbClr val="F3A213"/>
      </a:accent3>
      <a:accent4>
        <a:srgbClr val="97BF27"/>
      </a:accent4>
      <a:accent5>
        <a:srgbClr val="F3A213"/>
      </a:accent5>
      <a:accent6>
        <a:srgbClr val="DD2B14"/>
      </a:accent6>
      <a:hlink>
        <a:srgbClr val="DD2B14"/>
      </a:hlink>
      <a:folHlink>
        <a:srgbClr val="F3A213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Fruits &amp; Légumes Frais" id="{95A4683F-B524-4BED-8B35-509FD1745A6B}" vid="{07D1EE0E-5501-47B3-94D7-E2250E13FFD1}"/>
    </a:ext>
  </a:extLst>
</a:theme>
</file>

<file path=ppt/theme/theme2.xml><?xml version="1.0" encoding="utf-8"?>
<a:theme xmlns:a="http://schemas.openxmlformats.org/drawingml/2006/main" name="Thème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Fruits &amp; Légumes Frais</Template>
  <TotalTime>4732</TotalTime>
  <Words>975</Words>
  <Application>Microsoft Office PowerPoint</Application>
  <PresentationFormat>Grand écran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Corbel</vt:lpstr>
      <vt:lpstr>Euphemia</vt:lpstr>
      <vt:lpstr>Wingdings</vt:lpstr>
      <vt:lpstr>Corporate template 16:9</vt:lpstr>
      <vt:lpstr>La fête des fruits et légumes frais </vt:lpstr>
      <vt:lpstr>Dispositif réajusté</vt:lpstr>
      <vt:lpstr>La fête des fruits et légumes frais </vt:lpstr>
      <vt:lpstr>Les outils de communication</vt:lpstr>
      <vt:lpstr>Le dispositif media</vt:lpstr>
      <vt:lpstr>Présentation PowerPoint</vt:lpstr>
      <vt:lpstr>Le dispositif media</vt:lpstr>
      <vt:lpstr>Le dispositif media</vt:lpstr>
      <vt:lpstr>Le dispositif media</vt:lpstr>
      <vt:lpstr>Le dispositif media</vt:lpstr>
      <vt:lpstr>Le dispositif media</vt:lpstr>
      <vt:lpstr>Dispositif Relations Presse</vt:lpstr>
      <vt:lpstr>Activation digitale réseaux sociaux Interfel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des fruits et légumes frais</dc:title>
  <dc:creator>Alain Tran</dc:creator>
  <cp:lastModifiedBy>Caroline Ducourneau</cp:lastModifiedBy>
  <cp:revision>183</cp:revision>
  <cp:lastPrinted>2020-06-11T08:10:54Z</cp:lastPrinted>
  <dcterms:created xsi:type="dcterms:W3CDTF">2020-03-30T07:31:45Z</dcterms:created>
  <dcterms:modified xsi:type="dcterms:W3CDTF">2020-06-15T13:20:41Z</dcterms:modified>
</cp:coreProperties>
</file>